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720096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Правление Екатерины II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864037" y="4219694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Екатерина II, известная как Екатерина Великая, правила Российской империей с 1762 по 1796 год. Ее правление было периодом значительных политических, социальных и культурных преобразований.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864037" y="6096000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103620"/>
            <a:ext cx="379690" cy="3796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82316" y="6077545"/>
            <a:ext cx="3405068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by Иван Илларионов</a:t>
            </a:r>
            <a:endParaRPr lang="en-US" sz="2430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0684" y="882491"/>
            <a:ext cx="7722632" cy="1269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997"/>
              </a:lnSpc>
              <a:buNone/>
            </a:pPr>
            <a:r>
              <a:rPr lang="en-US" sz="3998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Восхождение Екатерины II на престол</a:t>
            </a:r>
            <a:endParaRPr lang="en-US" sz="3998" dirty="0"/>
          </a:p>
        </p:txBody>
      </p:sp>
      <p:sp>
        <p:nvSpPr>
          <p:cNvPr id="6" name="Shape 3"/>
          <p:cNvSpPr/>
          <p:nvPr/>
        </p:nvSpPr>
        <p:spPr>
          <a:xfrm>
            <a:off x="786825" y="2684621"/>
            <a:ext cx="456843" cy="456843"/>
          </a:xfrm>
          <a:prstGeom prst="roundRect">
            <a:avLst>
              <a:gd name="adj" fmla="val 8001"/>
            </a:avLst>
          </a:prstGeom>
          <a:solidFill>
            <a:srgbClr val="373433"/>
          </a:solidFill>
          <a:ln/>
        </p:spPr>
      </p:sp>
      <p:sp>
        <p:nvSpPr>
          <p:cNvPr id="7" name="Text 4"/>
          <p:cNvSpPr/>
          <p:nvPr/>
        </p:nvSpPr>
        <p:spPr>
          <a:xfrm>
            <a:off x="949702" y="2760702"/>
            <a:ext cx="130969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99"/>
              </a:lnSpc>
              <a:buNone/>
            </a:pPr>
            <a:r>
              <a:rPr lang="en-US" sz="2399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399" dirty="0"/>
          </a:p>
        </p:txBody>
      </p:sp>
      <p:sp>
        <p:nvSpPr>
          <p:cNvPr id="8" name="Text 5"/>
          <p:cNvSpPr/>
          <p:nvPr/>
        </p:nvSpPr>
        <p:spPr>
          <a:xfrm>
            <a:off x="2132052" y="2659261"/>
            <a:ext cx="2538413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98"/>
              </a:lnSpc>
              <a:buNone/>
            </a:pPr>
            <a:r>
              <a:rPr lang="en-US" sz="1999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Смерть Петра III</a:t>
            </a:r>
            <a:endParaRPr lang="en-US" sz="1999" dirty="0"/>
          </a:p>
        </p:txBody>
      </p:sp>
      <p:sp>
        <p:nvSpPr>
          <p:cNvPr id="9" name="Text 6"/>
          <p:cNvSpPr/>
          <p:nvPr/>
        </p:nvSpPr>
        <p:spPr>
          <a:xfrm>
            <a:off x="2132052" y="3098363"/>
            <a:ext cx="6301264" cy="649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58"/>
              </a:lnSpc>
              <a:buNone/>
            </a:pPr>
            <a:r>
              <a:rPr lang="en-US" sz="1599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Екатерина, жена Петра III, была недовольна его политикой и решила свергнуть его с престола.</a:t>
            </a:r>
            <a:endParaRPr lang="en-US" sz="1599" dirty="0"/>
          </a:p>
        </p:txBody>
      </p:sp>
      <p:sp>
        <p:nvSpPr>
          <p:cNvPr id="10" name="Shape 7"/>
          <p:cNvSpPr/>
          <p:nvPr/>
        </p:nvSpPr>
        <p:spPr>
          <a:xfrm>
            <a:off x="786825" y="4382572"/>
            <a:ext cx="456843" cy="456843"/>
          </a:xfrm>
          <a:prstGeom prst="roundRect">
            <a:avLst>
              <a:gd name="adj" fmla="val 8001"/>
            </a:avLst>
          </a:prstGeom>
          <a:solidFill>
            <a:srgbClr val="373433"/>
          </a:solidFill>
          <a:ln/>
        </p:spPr>
      </p:sp>
      <p:sp>
        <p:nvSpPr>
          <p:cNvPr id="11" name="Text 8"/>
          <p:cNvSpPr/>
          <p:nvPr/>
        </p:nvSpPr>
        <p:spPr>
          <a:xfrm>
            <a:off x="930176" y="4458653"/>
            <a:ext cx="170140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99"/>
              </a:lnSpc>
              <a:buNone/>
            </a:pPr>
            <a:r>
              <a:rPr lang="en-US" sz="2399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399" dirty="0"/>
          </a:p>
        </p:txBody>
      </p:sp>
      <p:sp>
        <p:nvSpPr>
          <p:cNvPr id="12" name="Text 9"/>
          <p:cNvSpPr/>
          <p:nvPr/>
        </p:nvSpPr>
        <p:spPr>
          <a:xfrm>
            <a:off x="2132052" y="4357211"/>
            <a:ext cx="2538413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98"/>
              </a:lnSpc>
              <a:buNone/>
            </a:pPr>
            <a:r>
              <a:rPr lang="en-US" sz="1999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Переворот</a:t>
            </a:r>
            <a:endParaRPr lang="en-US" sz="1999" dirty="0"/>
          </a:p>
        </p:txBody>
      </p:sp>
      <p:sp>
        <p:nvSpPr>
          <p:cNvPr id="13" name="Text 10"/>
          <p:cNvSpPr/>
          <p:nvPr/>
        </p:nvSpPr>
        <p:spPr>
          <a:xfrm>
            <a:off x="2132052" y="4796314"/>
            <a:ext cx="6301264" cy="649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58"/>
              </a:lnSpc>
              <a:buNone/>
            </a:pPr>
            <a:r>
              <a:rPr lang="en-US" sz="1599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Гвардейские полки, поддерживающие Екатерину, подняли мятеж и захватили власть.</a:t>
            </a:r>
            <a:endParaRPr lang="en-US" sz="1599" dirty="0"/>
          </a:p>
        </p:txBody>
      </p:sp>
      <p:sp>
        <p:nvSpPr>
          <p:cNvPr id="14" name="Shape 11"/>
          <p:cNvSpPr/>
          <p:nvPr/>
        </p:nvSpPr>
        <p:spPr>
          <a:xfrm>
            <a:off x="786825" y="6080522"/>
            <a:ext cx="456843" cy="456843"/>
          </a:xfrm>
          <a:prstGeom prst="roundRect">
            <a:avLst>
              <a:gd name="adj" fmla="val 8001"/>
            </a:avLst>
          </a:prstGeom>
          <a:solidFill>
            <a:srgbClr val="373433"/>
          </a:solidFill>
          <a:ln/>
        </p:spPr>
      </p:sp>
      <p:sp>
        <p:nvSpPr>
          <p:cNvPr id="15" name="Text 12"/>
          <p:cNvSpPr/>
          <p:nvPr/>
        </p:nvSpPr>
        <p:spPr>
          <a:xfrm>
            <a:off x="931128" y="6156603"/>
            <a:ext cx="168116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99"/>
              </a:lnSpc>
              <a:buNone/>
            </a:pPr>
            <a:r>
              <a:rPr lang="en-US" sz="2399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399" dirty="0"/>
          </a:p>
        </p:txBody>
      </p:sp>
      <p:sp>
        <p:nvSpPr>
          <p:cNvPr id="16" name="Text 13"/>
          <p:cNvSpPr/>
          <p:nvPr/>
        </p:nvSpPr>
        <p:spPr>
          <a:xfrm>
            <a:off x="2132052" y="6055162"/>
            <a:ext cx="4044910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98"/>
              </a:lnSpc>
              <a:buNone/>
            </a:pPr>
            <a:r>
              <a:rPr lang="en-US" sz="1999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Провозглашение императрицей</a:t>
            </a:r>
            <a:endParaRPr lang="en-US" sz="1999" dirty="0"/>
          </a:p>
        </p:txBody>
      </p:sp>
      <p:sp>
        <p:nvSpPr>
          <p:cNvPr id="17" name="Text 14"/>
          <p:cNvSpPr/>
          <p:nvPr/>
        </p:nvSpPr>
        <p:spPr>
          <a:xfrm>
            <a:off x="2132052" y="6494264"/>
            <a:ext cx="6301264" cy="649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58"/>
              </a:lnSpc>
              <a:buNone/>
            </a:pPr>
            <a:r>
              <a:rPr lang="en-US" sz="1599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Екатерина была провозглашена императрицей, а Петр III был убит в результате дворцового переворота.</a:t>
            </a:r>
            <a:endParaRPr lang="en-US" sz="1599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43982" y="667583"/>
            <a:ext cx="7828836" cy="11744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624"/>
              </a:lnSpc>
              <a:buNone/>
            </a:pPr>
            <a:r>
              <a:rPr lang="en-US" sz="3699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Внутренняя политика Екатерины II</a:t>
            </a:r>
            <a:endParaRPr lang="en-US" sz="3699" dirty="0"/>
          </a:p>
        </p:txBody>
      </p:sp>
      <p:sp>
        <p:nvSpPr>
          <p:cNvPr id="6" name="Shape 3"/>
          <p:cNvSpPr/>
          <p:nvPr/>
        </p:nvSpPr>
        <p:spPr>
          <a:xfrm>
            <a:off x="6143982" y="2335173"/>
            <a:ext cx="422672" cy="422672"/>
          </a:xfrm>
          <a:prstGeom prst="roundRect">
            <a:avLst>
              <a:gd name="adj" fmla="val 8002"/>
            </a:avLst>
          </a:prstGeom>
          <a:solidFill>
            <a:srgbClr val="373433"/>
          </a:solidFill>
          <a:ln/>
        </p:spPr>
      </p:sp>
      <p:sp>
        <p:nvSpPr>
          <p:cNvPr id="7" name="Text 4"/>
          <p:cNvSpPr/>
          <p:nvPr/>
        </p:nvSpPr>
        <p:spPr>
          <a:xfrm>
            <a:off x="6294715" y="2405539"/>
            <a:ext cx="121087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19"/>
              </a:lnSpc>
              <a:buNone/>
            </a:pPr>
            <a:r>
              <a:rPr lang="en-US" sz="2219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219" dirty="0"/>
          </a:p>
        </p:txBody>
      </p:sp>
      <p:sp>
        <p:nvSpPr>
          <p:cNvPr id="8" name="Text 5"/>
          <p:cNvSpPr/>
          <p:nvPr/>
        </p:nvSpPr>
        <p:spPr>
          <a:xfrm>
            <a:off x="6754535" y="2335173"/>
            <a:ext cx="2348746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2"/>
              </a:lnSpc>
              <a:buNone/>
            </a:pPr>
            <a:r>
              <a:rPr lang="en-US" sz="1849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Реформы</a:t>
            </a:r>
            <a:endParaRPr lang="en-US" sz="1849" dirty="0"/>
          </a:p>
        </p:txBody>
      </p:sp>
      <p:sp>
        <p:nvSpPr>
          <p:cNvPr id="9" name="Text 6"/>
          <p:cNvSpPr/>
          <p:nvPr/>
        </p:nvSpPr>
        <p:spPr>
          <a:xfrm>
            <a:off x="6754535" y="2741414"/>
            <a:ext cx="7218283" cy="6010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7"/>
              </a:lnSpc>
              <a:buNone/>
            </a:pPr>
            <a:r>
              <a:rPr lang="en-US" sz="148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Екатерина проводила реформы в различных областях, включая право, образование и администрацию.</a:t>
            </a:r>
            <a:endParaRPr lang="en-US" sz="1480" dirty="0"/>
          </a:p>
        </p:txBody>
      </p:sp>
      <p:sp>
        <p:nvSpPr>
          <p:cNvPr id="10" name="Shape 7"/>
          <p:cNvSpPr/>
          <p:nvPr/>
        </p:nvSpPr>
        <p:spPr>
          <a:xfrm>
            <a:off x="6143982" y="3741658"/>
            <a:ext cx="422672" cy="422672"/>
          </a:xfrm>
          <a:prstGeom prst="roundRect">
            <a:avLst>
              <a:gd name="adj" fmla="val 8002"/>
            </a:avLst>
          </a:prstGeom>
          <a:solidFill>
            <a:srgbClr val="373433"/>
          </a:solidFill>
          <a:ln/>
        </p:spPr>
      </p:sp>
      <p:sp>
        <p:nvSpPr>
          <p:cNvPr id="11" name="Text 8"/>
          <p:cNvSpPr/>
          <p:nvPr/>
        </p:nvSpPr>
        <p:spPr>
          <a:xfrm>
            <a:off x="6276618" y="3812024"/>
            <a:ext cx="157401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19"/>
              </a:lnSpc>
              <a:buNone/>
            </a:pPr>
            <a:r>
              <a:rPr lang="en-US" sz="2219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219" dirty="0"/>
          </a:p>
        </p:txBody>
      </p:sp>
      <p:sp>
        <p:nvSpPr>
          <p:cNvPr id="12" name="Text 9"/>
          <p:cNvSpPr/>
          <p:nvPr/>
        </p:nvSpPr>
        <p:spPr>
          <a:xfrm>
            <a:off x="6754535" y="3741658"/>
            <a:ext cx="2348746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2"/>
              </a:lnSpc>
              <a:buNone/>
            </a:pPr>
            <a:r>
              <a:rPr lang="en-US" sz="1849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Просвещение</a:t>
            </a:r>
            <a:endParaRPr lang="en-US" sz="1849" dirty="0"/>
          </a:p>
        </p:txBody>
      </p:sp>
      <p:sp>
        <p:nvSpPr>
          <p:cNvPr id="13" name="Text 10"/>
          <p:cNvSpPr/>
          <p:nvPr/>
        </p:nvSpPr>
        <p:spPr>
          <a:xfrm>
            <a:off x="6754535" y="4147899"/>
            <a:ext cx="7218283" cy="6010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7"/>
              </a:lnSpc>
              <a:buNone/>
            </a:pPr>
            <a:r>
              <a:rPr lang="en-US" sz="148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Екатерина считала себя просвещенным монархом и покровительствовала искусству и науке.</a:t>
            </a:r>
            <a:endParaRPr lang="en-US" sz="1480" dirty="0"/>
          </a:p>
        </p:txBody>
      </p:sp>
      <p:sp>
        <p:nvSpPr>
          <p:cNvPr id="14" name="Shape 11"/>
          <p:cNvSpPr/>
          <p:nvPr/>
        </p:nvSpPr>
        <p:spPr>
          <a:xfrm>
            <a:off x="6143982" y="5148143"/>
            <a:ext cx="422672" cy="422672"/>
          </a:xfrm>
          <a:prstGeom prst="roundRect">
            <a:avLst>
              <a:gd name="adj" fmla="val 8002"/>
            </a:avLst>
          </a:prstGeom>
          <a:solidFill>
            <a:srgbClr val="373433"/>
          </a:solidFill>
          <a:ln/>
        </p:spPr>
      </p:sp>
      <p:sp>
        <p:nvSpPr>
          <p:cNvPr id="15" name="Text 12"/>
          <p:cNvSpPr/>
          <p:nvPr/>
        </p:nvSpPr>
        <p:spPr>
          <a:xfrm>
            <a:off x="6277570" y="5218509"/>
            <a:ext cx="155496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19"/>
              </a:lnSpc>
              <a:buNone/>
            </a:pPr>
            <a:r>
              <a:rPr lang="en-US" sz="2219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219" dirty="0"/>
          </a:p>
        </p:txBody>
      </p:sp>
      <p:sp>
        <p:nvSpPr>
          <p:cNvPr id="16" name="Text 13"/>
          <p:cNvSpPr/>
          <p:nvPr/>
        </p:nvSpPr>
        <p:spPr>
          <a:xfrm>
            <a:off x="6754535" y="5148143"/>
            <a:ext cx="2393037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2"/>
              </a:lnSpc>
              <a:buNone/>
            </a:pPr>
            <a:r>
              <a:rPr lang="en-US" sz="1849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Экономический рост</a:t>
            </a:r>
            <a:endParaRPr lang="en-US" sz="1849" dirty="0"/>
          </a:p>
        </p:txBody>
      </p:sp>
      <p:sp>
        <p:nvSpPr>
          <p:cNvPr id="17" name="Text 14"/>
          <p:cNvSpPr/>
          <p:nvPr/>
        </p:nvSpPr>
        <p:spPr>
          <a:xfrm>
            <a:off x="6754535" y="5554385"/>
            <a:ext cx="7218283" cy="6010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7"/>
              </a:lnSpc>
              <a:buNone/>
            </a:pPr>
            <a:r>
              <a:rPr lang="en-US" sz="148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Внутренняя политика способствовала развитию промышленности, торговли и сельского хозяйства.</a:t>
            </a:r>
            <a:endParaRPr lang="en-US" sz="1480" dirty="0"/>
          </a:p>
        </p:txBody>
      </p:sp>
      <p:sp>
        <p:nvSpPr>
          <p:cNvPr id="18" name="Shape 15"/>
          <p:cNvSpPr/>
          <p:nvPr/>
        </p:nvSpPr>
        <p:spPr>
          <a:xfrm>
            <a:off x="6143982" y="6554629"/>
            <a:ext cx="422672" cy="422672"/>
          </a:xfrm>
          <a:prstGeom prst="roundRect">
            <a:avLst>
              <a:gd name="adj" fmla="val 8002"/>
            </a:avLst>
          </a:prstGeom>
          <a:solidFill>
            <a:srgbClr val="373433"/>
          </a:solidFill>
          <a:ln/>
        </p:spPr>
      </p:sp>
      <p:sp>
        <p:nvSpPr>
          <p:cNvPr id="19" name="Text 16"/>
          <p:cNvSpPr/>
          <p:nvPr/>
        </p:nvSpPr>
        <p:spPr>
          <a:xfrm>
            <a:off x="6275665" y="6624995"/>
            <a:ext cx="159187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19"/>
              </a:lnSpc>
              <a:buNone/>
            </a:pPr>
            <a:r>
              <a:rPr lang="en-US" sz="2219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219" dirty="0"/>
          </a:p>
        </p:txBody>
      </p:sp>
      <p:sp>
        <p:nvSpPr>
          <p:cNvPr id="20" name="Text 17"/>
          <p:cNvSpPr/>
          <p:nvPr/>
        </p:nvSpPr>
        <p:spPr>
          <a:xfrm>
            <a:off x="6754535" y="6554629"/>
            <a:ext cx="3015258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2"/>
              </a:lnSpc>
              <a:buNone/>
            </a:pPr>
            <a:r>
              <a:rPr lang="en-US" sz="1849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Развитие инфраструктуры</a:t>
            </a:r>
            <a:endParaRPr lang="en-US" sz="1849" dirty="0"/>
          </a:p>
        </p:txBody>
      </p:sp>
      <p:sp>
        <p:nvSpPr>
          <p:cNvPr id="21" name="Text 18"/>
          <p:cNvSpPr/>
          <p:nvPr/>
        </p:nvSpPr>
        <p:spPr>
          <a:xfrm>
            <a:off x="6754535" y="6960870"/>
            <a:ext cx="7218283" cy="6010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7"/>
              </a:lnSpc>
              <a:buNone/>
            </a:pPr>
            <a:r>
              <a:rPr lang="en-US" sz="148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Екатерина сосредоточилась на улучшении дорожной сети и развитии судоходства.</a:t>
            </a:r>
            <a:endParaRPr lang="en-US" sz="1480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005489"/>
            <a:ext cx="980777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Внешняя политика Екатерины II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394115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Территориальные завоевания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412456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Екатерина расширила границы империи, захватив Крым, Польшу и другие территории.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Участие в войнах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026694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Екатерина вела войны с Турцией, Швецией и Пруссией, укрепляя международный авторитет России.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Дипломатия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02669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Екатерина использовала дипломатию для достижения своих политических целей, заключая союзы с другими европейскими державами.</a:t>
            </a:r>
            <a:endParaRPr lang="en-US" sz="1944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5524" y="617220"/>
            <a:ext cx="7925753" cy="1087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83"/>
              </a:lnSpc>
              <a:buNone/>
            </a:pPr>
            <a:r>
              <a:rPr lang="en-US" sz="3426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Культурные достижения при Екатерине II</a:t>
            </a:r>
            <a:endParaRPr lang="en-US" sz="3426" dirty="0"/>
          </a:p>
        </p:txBody>
      </p:sp>
      <p:sp>
        <p:nvSpPr>
          <p:cNvPr id="6" name="Shape 3"/>
          <p:cNvSpPr/>
          <p:nvPr/>
        </p:nvSpPr>
        <p:spPr>
          <a:xfrm>
            <a:off x="6095524" y="1965960"/>
            <a:ext cx="7925753" cy="1281113"/>
          </a:xfrm>
          <a:prstGeom prst="roundRect">
            <a:avLst>
              <a:gd name="adj" fmla="val 2445"/>
            </a:avLst>
          </a:prstGeom>
          <a:solidFill>
            <a:srgbClr val="373433"/>
          </a:solidFill>
          <a:ln/>
        </p:spPr>
      </p:sp>
      <p:sp>
        <p:nvSpPr>
          <p:cNvPr id="7" name="Text 4"/>
          <p:cNvSpPr/>
          <p:nvPr/>
        </p:nvSpPr>
        <p:spPr>
          <a:xfrm>
            <a:off x="6269474" y="2139910"/>
            <a:ext cx="2175510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41"/>
              </a:lnSpc>
              <a:buNone/>
            </a:pPr>
            <a:r>
              <a:rPr lang="en-US" sz="1713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Искусство</a:t>
            </a:r>
            <a:endParaRPr lang="en-US" sz="1713" dirty="0"/>
          </a:p>
        </p:txBody>
      </p:sp>
      <p:sp>
        <p:nvSpPr>
          <p:cNvPr id="8" name="Text 5"/>
          <p:cNvSpPr/>
          <p:nvPr/>
        </p:nvSpPr>
        <p:spPr>
          <a:xfrm>
            <a:off x="6269474" y="2516148"/>
            <a:ext cx="7577852" cy="556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93"/>
              </a:lnSpc>
              <a:buNone/>
            </a:pPr>
            <a:r>
              <a:rPr lang="en-US" sz="137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Екатерина поощряла развитие искусства и культуры, поддерживая художников, писателей и композиторов.</a:t>
            </a:r>
            <a:endParaRPr lang="en-US" sz="1370" dirty="0"/>
          </a:p>
        </p:txBody>
      </p:sp>
      <p:sp>
        <p:nvSpPr>
          <p:cNvPr id="9" name="Shape 6"/>
          <p:cNvSpPr/>
          <p:nvPr/>
        </p:nvSpPr>
        <p:spPr>
          <a:xfrm>
            <a:off x="6095524" y="3421023"/>
            <a:ext cx="7925753" cy="1281113"/>
          </a:xfrm>
          <a:prstGeom prst="roundRect">
            <a:avLst>
              <a:gd name="adj" fmla="val 2445"/>
            </a:avLst>
          </a:prstGeom>
          <a:solidFill>
            <a:srgbClr val="373433"/>
          </a:solidFill>
          <a:ln/>
        </p:spPr>
      </p:sp>
      <p:sp>
        <p:nvSpPr>
          <p:cNvPr id="10" name="Text 7"/>
          <p:cNvSpPr/>
          <p:nvPr/>
        </p:nvSpPr>
        <p:spPr>
          <a:xfrm>
            <a:off x="6269474" y="3594973"/>
            <a:ext cx="2175510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41"/>
              </a:lnSpc>
              <a:buNone/>
            </a:pPr>
            <a:r>
              <a:rPr lang="en-US" sz="1713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Образование</a:t>
            </a:r>
            <a:endParaRPr lang="en-US" sz="1713" dirty="0"/>
          </a:p>
        </p:txBody>
      </p:sp>
      <p:sp>
        <p:nvSpPr>
          <p:cNvPr id="11" name="Text 8"/>
          <p:cNvSpPr/>
          <p:nvPr/>
        </p:nvSpPr>
        <p:spPr>
          <a:xfrm>
            <a:off x="6269474" y="3971211"/>
            <a:ext cx="7577852" cy="556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93"/>
              </a:lnSpc>
              <a:buNone/>
            </a:pPr>
            <a:r>
              <a:rPr lang="en-US" sz="137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Екатерина сосредоточилась на развитии системы образования, создав новые университеты и школы.</a:t>
            </a:r>
            <a:endParaRPr lang="en-US" sz="1370" dirty="0"/>
          </a:p>
        </p:txBody>
      </p:sp>
      <p:sp>
        <p:nvSpPr>
          <p:cNvPr id="12" name="Shape 9"/>
          <p:cNvSpPr/>
          <p:nvPr/>
        </p:nvSpPr>
        <p:spPr>
          <a:xfrm>
            <a:off x="6095524" y="4876086"/>
            <a:ext cx="7925753" cy="1281113"/>
          </a:xfrm>
          <a:prstGeom prst="roundRect">
            <a:avLst>
              <a:gd name="adj" fmla="val 2445"/>
            </a:avLst>
          </a:prstGeom>
          <a:solidFill>
            <a:srgbClr val="373433"/>
          </a:solidFill>
          <a:ln/>
        </p:spPr>
      </p:sp>
      <p:sp>
        <p:nvSpPr>
          <p:cNvPr id="13" name="Text 10"/>
          <p:cNvSpPr/>
          <p:nvPr/>
        </p:nvSpPr>
        <p:spPr>
          <a:xfrm>
            <a:off x="6269474" y="5050036"/>
            <a:ext cx="2175510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41"/>
              </a:lnSpc>
              <a:buNone/>
            </a:pPr>
            <a:r>
              <a:rPr lang="en-US" sz="1713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Научные открытия</a:t>
            </a:r>
            <a:endParaRPr lang="en-US" sz="1713" dirty="0"/>
          </a:p>
        </p:txBody>
      </p:sp>
      <p:sp>
        <p:nvSpPr>
          <p:cNvPr id="14" name="Text 11"/>
          <p:cNvSpPr/>
          <p:nvPr/>
        </p:nvSpPr>
        <p:spPr>
          <a:xfrm>
            <a:off x="6269474" y="5426273"/>
            <a:ext cx="7577852" cy="556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93"/>
              </a:lnSpc>
              <a:buNone/>
            </a:pPr>
            <a:r>
              <a:rPr lang="en-US" sz="137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Российские ученые сделали важные открытия в области астрономии, математики и естествознания.</a:t>
            </a:r>
            <a:endParaRPr lang="en-US" sz="1370" dirty="0"/>
          </a:p>
        </p:txBody>
      </p:sp>
      <p:sp>
        <p:nvSpPr>
          <p:cNvPr id="15" name="Shape 12"/>
          <p:cNvSpPr/>
          <p:nvPr/>
        </p:nvSpPr>
        <p:spPr>
          <a:xfrm>
            <a:off x="6095524" y="6331148"/>
            <a:ext cx="7925753" cy="1281113"/>
          </a:xfrm>
          <a:prstGeom prst="roundRect">
            <a:avLst>
              <a:gd name="adj" fmla="val 2445"/>
            </a:avLst>
          </a:prstGeom>
          <a:solidFill>
            <a:srgbClr val="373433"/>
          </a:solidFill>
          <a:ln/>
        </p:spPr>
      </p:sp>
      <p:sp>
        <p:nvSpPr>
          <p:cNvPr id="16" name="Text 13"/>
          <p:cNvSpPr/>
          <p:nvPr/>
        </p:nvSpPr>
        <p:spPr>
          <a:xfrm>
            <a:off x="6269474" y="6505099"/>
            <a:ext cx="2175510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41"/>
              </a:lnSpc>
              <a:buNone/>
            </a:pPr>
            <a:r>
              <a:rPr lang="en-US" sz="1713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Архитектура</a:t>
            </a:r>
            <a:endParaRPr lang="en-US" sz="1713" dirty="0"/>
          </a:p>
        </p:txBody>
      </p:sp>
      <p:sp>
        <p:nvSpPr>
          <p:cNvPr id="17" name="Text 14"/>
          <p:cNvSpPr/>
          <p:nvPr/>
        </p:nvSpPr>
        <p:spPr>
          <a:xfrm>
            <a:off x="6269474" y="6881336"/>
            <a:ext cx="7577852" cy="556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93"/>
              </a:lnSpc>
              <a:buNone/>
            </a:pPr>
            <a:r>
              <a:rPr lang="en-US" sz="137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 этот период в России возводились новые архитектурные памятники, отражающие стиль эпохи Просвещения.</a:t>
            </a:r>
            <a:endParaRPr lang="en-US" sz="137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980176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602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94967" y="2635448"/>
            <a:ext cx="9440347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Крестьянская война под предводительством Емельяна Пугачева</a:t>
            </a:r>
            <a:endParaRPr lang="en-US" sz="340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967" y="3974783"/>
            <a:ext cx="864037" cy="13825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718203" y="4147542"/>
            <a:ext cx="2227183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Причиной восстания</a:t>
            </a:r>
            <a:endParaRPr lang="en-US" sz="1701" dirty="0"/>
          </a:p>
        </p:txBody>
      </p:sp>
      <p:sp>
        <p:nvSpPr>
          <p:cNvPr id="8" name="Text 4"/>
          <p:cNvSpPr/>
          <p:nvPr/>
        </p:nvSpPr>
        <p:spPr>
          <a:xfrm>
            <a:off x="3718203" y="4521041"/>
            <a:ext cx="83171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Крестьяне были недовольны крепостным правом и тяжелыми условиями жизни.</a:t>
            </a:r>
            <a:endParaRPr lang="en-US" sz="1361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67" y="5357336"/>
            <a:ext cx="864037" cy="138255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718203" y="5530096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Пугачев</a:t>
            </a:r>
            <a:endParaRPr lang="en-US" sz="1701" dirty="0"/>
          </a:p>
        </p:txBody>
      </p:sp>
      <p:sp>
        <p:nvSpPr>
          <p:cNvPr id="11" name="Text 6"/>
          <p:cNvSpPr/>
          <p:nvPr/>
        </p:nvSpPr>
        <p:spPr>
          <a:xfrm>
            <a:off x="3718203" y="5903595"/>
            <a:ext cx="83171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Емельян Пугачев, выдававший себя за казненного императора Петра III, возглавил восстание.</a:t>
            </a:r>
            <a:endParaRPr lang="en-US" sz="1361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967" y="6739890"/>
            <a:ext cx="864037" cy="138255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718203" y="6912650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Восстание</a:t>
            </a:r>
            <a:endParaRPr lang="en-US" sz="1701" dirty="0"/>
          </a:p>
        </p:txBody>
      </p:sp>
      <p:sp>
        <p:nvSpPr>
          <p:cNvPr id="14" name="Text 8"/>
          <p:cNvSpPr/>
          <p:nvPr/>
        </p:nvSpPr>
        <p:spPr>
          <a:xfrm>
            <a:off x="3718203" y="7286149"/>
            <a:ext cx="8317111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Восстание охватило большую часть России, вызвав серьезные политические и экономические проблемы.</a:t>
            </a:r>
            <a:endParaRPr lang="en-US" sz="1361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967" y="8122444"/>
            <a:ext cx="864037" cy="138255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3718203" y="8295203"/>
            <a:ext cx="2423755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Подавление восстания</a:t>
            </a:r>
            <a:endParaRPr lang="en-US" sz="1701" dirty="0"/>
          </a:p>
        </p:txBody>
      </p:sp>
      <p:sp>
        <p:nvSpPr>
          <p:cNvPr id="17" name="Text 10"/>
          <p:cNvSpPr/>
          <p:nvPr/>
        </p:nvSpPr>
        <p:spPr>
          <a:xfrm>
            <a:off x="3718203" y="8668703"/>
            <a:ext cx="83171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Екатерине удалось подавить восстание, но оно показало острые социальные проблемы.</a:t>
            </a:r>
            <a:endParaRPr lang="en-US" sz="1361" dirty="0"/>
          </a:p>
        </p:txBody>
      </p:sp>
      <p:pic>
        <p:nvPicPr>
          <p:cNvPr id="18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0672" y="1585912"/>
            <a:ext cx="7922657" cy="1090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94"/>
              </a:lnSpc>
              <a:buNone/>
            </a:pPr>
            <a:r>
              <a:rPr lang="en-US" sz="3435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Реформы в области образования и просвещения</a:t>
            </a:r>
            <a:endParaRPr lang="en-US" sz="3435" dirty="0"/>
          </a:p>
        </p:txBody>
      </p:sp>
      <p:sp>
        <p:nvSpPr>
          <p:cNvPr id="6" name="Shape 3"/>
          <p:cNvSpPr/>
          <p:nvPr/>
        </p:nvSpPr>
        <p:spPr>
          <a:xfrm>
            <a:off x="610672" y="2938224"/>
            <a:ext cx="7922657" cy="3705463"/>
          </a:xfrm>
          <a:prstGeom prst="roundRect">
            <a:avLst>
              <a:gd name="adj" fmla="val 84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18292" y="2945844"/>
            <a:ext cx="7907417" cy="7829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792718" y="3058120"/>
            <a:ext cx="3601045" cy="279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98"/>
              </a:lnSpc>
              <a:buNone/>
            </a:pPr>
            <a:r>
              <a:rPr lang="en-US" sz="137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Открытие университетов</a:t>
            </a:r>
            <a:endParaRPr lang="en-US" sz="1374" dirty="0"/>
          </a:p>
        </p:txBody>
      </p:sp>
      <p:sp>
        <p:nvSpPr>
          <p:cNvPr id="9" name="Text 6"/>
          <p:cNvSpPr/>
          <p:nvPr/>
        </p:nvSpPr>
        <p:spPr>
          <a:xfrm>
            <a:off x="4750237" y="3058120"/>
            <a:ext cx="3601045" cy="5584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98"/>
              </a:lnSpc>
              <a:buNone/>
            </a:pPr>
            <a:r>
              <a:rPr lang="en-US" sz="137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Екатерина открыла университеты в Москве, Петербурге и других городах.</a:t>
            </a:r>
            <a:endParaRPr lang="en-US" sz="1374" dirty="0"/>
          </a:p>
        </p:txBody>
      </p:sp>
      <p:sp>
        <p:nvSpPr>
          <p:cNvPr id="10" name="Shape 7"/>
          <p:cNvSpPr/>
          <p:nvPr/>
        </p:nvSpPr>
        <p:spPr>
          <a:xfrm>
            <a:off x="618292" y="3728799"/>
            <a:ext cx="7907417" cy="7829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792718" y="3841075"/>
            <a:ext cx="3601045" cy="279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98"/>
              </a:lnSpc>
              <a:buNone/>
            </a:pPr>
            <a:r>
              <a:rPr lang="en-US" sz="137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Развитие школьного образования</a:t>
            </a:r>
            <a:endParaRPr lang="en-US" sz="1374" dirty="0"/>
          </a:p>
        </p:txBody>
      </p:sp>
      <p:sp>
        <p:nvSpPr>
          <p:cNvPr id="12" name="Text 9"/>
          <p:cNvSpPr/>
          <p:nvPr/>
        </p:nvSpPr>
        <p:spPr>
          <a:xfrm>
            <a:off x="4750237" y="3841075"/>
            <a:ext cx="3601045" cy="5584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98"/>
              </a:lnSpc>
              <a:buNone/>
            </a:pPr>
            <a:r>
              <a:rPr lang="en-US" sz="137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Создавались новые школы, а также проводились реформы существующих.</a:t>
            </a:r>
            <a:endParaRPr lang="en-US" sz="1374" dirty="0"/>
          </a:p>
        </p:txBody>
      </p:sp>
      <p:sp>
        <p:nvSpPr>
          <p:cNvPr id="13" name="Shape 10"/>
          <p:cNvSpPr/>
          <p:nvPr/>
        </p:nvSpPr>
        <p:spPr>
          <a:xfrm>
            <a:off x="618292" y="4511754"/>
            <a:ext cx="7907417" cy="10621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92718" y="4624030"/>
            <a:ext cx="3601045" cy="279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98"/>
              </a:lnSpc>
              <a:buNone/>
            </a:pPr>
            <a:r>
              <a:rPr lang="en-US" sz="137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Поддержка научных исследований</a:t>
            </a:r>
            <a:endParaRPr lang="en-US" sz="1374" dirty="0"/>
          </a:p>
        </p:txBody>
      </p:sp>
      <p:sp>
        <p:nvSpPr>
          <p:cNvPr id="15" name="Text 12"/>
          <p:cNvSpPr/>
          <p:nvPr/>
        </p:nvSpPr>
        <p:spPr>
          <a:xfrm>
            <a:off x="4750237" y="4624030"/>
            <a:ext cx="3601045" cy="8376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98"/>
              </a:lnSpc>
              <a:buNone/>
            </a:pPr>
            <a:r>
              <a:rPr lang="en-US" sz="137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Екатерина поощряла научные исследования и создание научных обществ.</a:t>
            </a:r>
            <a:endParaRPr lang="en-US" sz="1374" dirty="0"/>
          </a:p>
        </p:txBody>
      </p:sp>
      <p:sp>
        <p:nvSpPr>
          <p:cNvPr id="16" name="Shape 13"/>
          <p:cNvSpPr/>
          <p:nvPr/>
        </p:nvSpPr>
        <p:spPr>
          <a:xfrm>
            <a:off x="618292" y="5573911"/>
            <a:ext cx="7907417" cy="10621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792718" y="5686187"/>
            <a:ext cx="3601045" cy="279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98"/>
              </a:lnSpc>
              <a:buNone/>
            </a:pPr>
            <a:r>
              <a:rPr lang="en-US" sz="137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Просвещение дворянства</a:t>
            </a:r>
            <a:endParaRPr lang="en-US" sz="1374" dirty="0"/>
          </a:p>
        </p:txBody>
      </p:sp>
      <p:sp>
        <p:nvSpPr>
          <p:cNvPr id="18" name="Text 15"/>
          <p:cNvSpPr/>
          <p:nvPr/>
        </p:nvSpPr>
        <p:spPr>
          <a:xfrm>
            <a:off x="4750237" y="5686187"/>
            <a:ext cx="3601045" cy="8376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98"/>
              </a:lnSpc>
              <a:buNone/>
            </a:pPr>
            <a:r>
              <a:rPr lang="en-US" sz="137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Екатерина стремилась к просвещению дворянства, считая его опорой правления.</a:t>
            </a:r>
            <a:endParaRPr lang="en-US" sz="1374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417248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94172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475178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Заключение: наследие Екатерины Великой</a:t>
            </a:r>
            <a:endParaRPr lang="en-US" sz="340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1814513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4837" y="2419231"/>
            <a:ext cx="2545556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Политическое наследие</a:t>
            </a:r>
            <a:endParaRPr lang="en-US" sz="1701" dirty="0"/>
          </a:p>
        </p:txBody>
      </p:sp>
      <p:sp>
        <p:nvSpPr>
          <p:cNvPr id="8" name="Text 4"/>
          <p:cNvSpPr/>
          <p:nvPr/>
        </p:nvSpPr>
        <p:spPr>
          <a:xfrm>
            <a:off x="604837" y="2792730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Екатерина значительно расширила границы России и укрепила ее международный авторитет.</a:t>
            </a:r>
            <a:endParaRPr lang="en-US" sz="1361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3864293"/>
            <a:ext cx="431959" cy="4319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4837" y="4469011"/>
            <a:ext cx="226064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Культурное наследие</a:t>
            </a:r>
            <a:endParaRPr lang="en-US" sz="1701" dirty="0"/>
          </a:p>
        </p:txBody>
      </p:sp>
      <p:sp>
        <p:nvSpPr>
          <p:cNvPr id="11" name="Text 6"/>
          <p:cNvSpPr/>
          <p:nvPr/>
        </p:nvSpPr>
        <p:spPr>
          <a:xfrm>
            <a:off x="604837" y="484251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Ее правление ознаменовалось расцветом культуры и образования, а также развитием науки.</a:t>
            </a:r>
            <a:endParaRPr lang="en-US" sz="1361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5637490"/>
            <a:ext cx="431959" cy="4319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4837" y="624220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Военное наследие</a:t>
            </a:r>
            <a:endParaRPr lang="en-US" sz="1701" dirty="0"/>
          </a:p>
        </p:txBody>
      </p:sp>
      <p:sp>
        <p:nvSpPr>
          <p:cNvPr id="14" name="Text 8"/>
          <p:cNvSpPr/>
          <p:nvPr/>
        </p:nvSpPr>
        <p:spPr>
          <a:xfrm>
            <a:off x="604837" y="6615708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Екатерина успешно вела войны и увеличивала военную мощь России, укрепляя ее позиции в Европе.</a:t>
            </a:r>
            <a:endParaRPr lang="en-US" sz="1361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7687270"/>
            <a:ext cx="431959" cy="4319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4837" y="8291989"/>
            <a:ext cx="2337197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Социальное наследие</a:t>
            </a:r>
            <a:endParaRPr lang="en-US" sz="1701" dirty="0"/>
          </a:p>
        </p:txBody>
      </p:sp>
      <p:sp>
        <p:nvSpPr>
          <p:cNvPr id="17" name="Text 10"/>
          <p:cNvSpPr/>
          <p:nvPr/>
        </p:nvSpPr>
        <p:spPr>
          <a:xfrm>
            <a:off x="604837" y="866548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Ее реформы в области правосудия и управления оставили свой след в истории России.</a:t>
            </a:r>
            <a:endParaRPr lang="en-US" sz="1361" dirty="0"/>
          </a:p>
        </p:txBody>
      </p:sp>
      <p:pic>
        <p:nvPicPr>
          <p:cNvPr id="18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2024-07-28T04:45:42Z</dcterms:created>
  <dcterms:modified xsi:type="dcterms:W3CDTF">2024-07-28T04:45:42Z</dcterms:modified>
</cp:coreProperties>
</file>